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85" r:id="rId2"/>
    <p:sldId id="300" r:id="rId3"/>
    <p:sldId id="308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267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FF7"/>
    <a:srgbClr val="F9F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72" d="100"/>
          <a:sy n="172" d="100"/>
        </p:scale>
        <p:origin x="559" y="9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9C457-834E-42AC-92E7-01D678387FE6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64D80-4577-4BEC-A4D6-FCF9B18AF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64D80-4577-4BEC-A4D6-FCF9B18AF7B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64D80-4577-4BEC-A4D6-FCF9B18AF7B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37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64D80-4577-4BEC-A4D6-FCF9B18AF7B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7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64D80-4577-4BEC-A4D6-FCF9B18AF7B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60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64D80-4577-4BEC-A4D6-FCF9B18AF7B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89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64D80-4577-4BEC-A4D6-FCF9B18AF7B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00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64D80-4577-4BEC-A4D6-FCF9B18AF7B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83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64D80-4577-4BEC-A4D6-FCF9B18AF7B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55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64D80-4577-4BEC-A4D6-FCF9B18AF7B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09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64D80-4577-4BEC-A4D6-FCF9B18AF7B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57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AFA3-00E6-4C51-9212-47CF0F621C2F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C6D1-186E-442E-9D69-21551E2975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AFA3-00E6-4C51-9212-47CF0F621C2F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C6D1-186E-442E-9D69-21551E2975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AFA3-00E6-4C51-9212-47CF0F621C2F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C6D1-186E-442E-9D69-21551E2975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AFA3-00E6-4C51-9212-47CF0F621C2F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C6D1-186E-442E-9D69-21551E2975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AFA3-00E6-4C51-9212-47CF0F621C2F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C6D1-186E-442E-9D69-21551E2975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AFA3-00E6-4C51-9212-47CF0F621C2F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C6D1-186E-442E-9D69-21551E2975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AFA3-00E6-4C51-9212-47CF0F621C2F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C6D1-186E-442E-9D69-21551E2975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AFA3-00E6-4C51-9212-47CF0F621C2F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C6D1-186E-442E-9D69-21551E2975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AFA3-00E6-4C51-9212-47CF0F621C2F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C6D1-186E-442E-9D69-21551E2975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AFA3-00E6-4C51-9212-47CF0F621C2F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C6D1-186E-442E-9D69-21551E2975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AFA3-00E6-4C51-9212-47CF0F621C2F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C6D1-186E-442E-9D69-21551E2975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DAFA3-00E6-4C51-9212-47CF0F621C2F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4C6D1-186E-442E-9D69-21551E2975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AFC280-15F9-433F-AF1C-623DA4A9D6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39286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6A2F52C-7DE0-4C8C-9875-82263DFCFC85}"/>
              </a:ext>
            </a:extLst>
          </p:cNvPr>
          <p:cNvSpPr/>
          <p:nvPr/>
        </p:nvSpPr>
        <p:spPr>
          <a:xfrm>
            <a:off x="0" y="4629150"/>
            <a:ext cx="9144000" cy="51435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064443" y="-613601"/>
            <a:ext cx="7010400" cy="457200"/>
          </a:xfrm>
        </p:spPr>
        <p:txBody>
          <a:bodyPr>
            <a:normAutofit/>
          </a:bodyPr>
          <a:lstStyle/>
          <a:p>
            <a:r>
              <a:rPr lang="en-US" sz="1100" dirty="0">
                <a:latin typeface="Univers" panose="020B0603020202030204" pitchFamily="34" charset="0"/>
              </a:rPr>
              <a:t>Deep Learning Artificial Intelligence Technology, from Toronto </a:t>
            </a:r>
            <a:r>
              <a:rPr lang="en-US" sz="1100" dirty="0" err="1">
                <a:latin typeface="Univers" panose="020B0603020202030204" pitchFamily="34" charset="0"/>
              </a:rPr>
              <a:t>MicroElectronics</a:t>
            </a:r>
            <a:r>
              <a:rPr lang="en-US" sz="1100" dirty="0">
                <a:latin typeface="Univers" panose="020B0603020202030204" pitchFamily="34" charset="0"/>
              </a:rPr>
              <a:t> Inc.</a:t>
            </a:r>
          </a:p>
        </p:txBody>
      </p:sp>
      <p:pic>
        <p:nvPicPr>
          <p:cNvPr id="1029" name="Picture 5" descr="C:\Users\test\Dropbox\247-TME-WORK-LINH-DriveCopy\_GRAPHICS FILES\2018-GERRY\PresentationPPT-2020\tme-logo-simp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" y="2418872"/>
            <a:ext cx="3184008" cy="81230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D0DDD6-3D5D-46F2-8EAE-1031178A36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475" y="4518743"/>
            <a:ext cx="2575412" cy="2970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04F2C7-2686-4A13-8674-3887C055EA85}"/>
              </a:ext>
            </a:extLst>
          </p:cNvPr>
          <p:cNvSpPr txBox="1"/>
          <p:nvPr/>
        </p:nvSpPr>
        <p:spPr>
          <a:xfrm>
            <a:off x="419100" y="3309378"/>
            <a:ext cx="7572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Toronto MicroElectronics</a:t>
            </a:r>
          </a:p>
        </p:txBody>
      </p:sp>
    </p:spTree>
    <p:extLst>
      <p:ext uri="{BB962C8B-B14F-4D97-AF65-F5344CB8AC3E}">
        <p14:creationId xmlns:p14="http://schemas.microsoft.com/office/powerpoint/2010/main" val="23204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AFC280-15F9-433F-AF1C-623DA4A9D6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39286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6A2F52C-7DE0-4C8C-9875-82263DFCFC85}"/>
              </a:ext>
            </a:extLst>
          </p:cNvPr>
          <p:cNvSpPr/>
          <p:nvPr/>
        </p:nvSpPr>
        <p:spPr>
          <a:xfrm>
            <a:off x="0" y="4629150"/>
            <a:ext cx="9144000" cy="51435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064443" y="-613601"/>
            <a:ext cx="7010400" cy="457200"/>
          </a:xfrm>
        </p:spPr>
        <p:txBody>
          <a:bodyPr>
            <a:normAutofit/>
          </a:bodyPr>
          <a:lstStyle/>
          <a:p>
            <a:r>
              <a:rPr lang="en-US" sz="1100" dirty="0">
                <a:latin typeface="Univers" panose="020B0603020202030204" pitchFamily="34" charset="0"/>
              </a:rPr>
              <a:t>Deep Learning Artificial Intelligence Technology, from Toronto </a:t>
            </a:r>
            <a:r>
              <a:rPr lang="en-US" sz="1100" dirty="0" err="1">
                <a:latin typeface="Univers" panose="020B0603020202030204" pitchFamily="34" charset="0"/>
              </a:rPr>
              <a:t>MicroElectronics</a:t>
            </a:r>
            <a:r>
              <a:rPr lang="en-US" sz="1100" dirty="0">
                <a:latin typeface="Univers" panose="020B0603020202030204" pitchFamily="34" charset="0"/>
              </a:rPr>
              <a:t> Inc.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D0DDD6-3D5D-46F2-8EAE-1031178A36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475" y="4518743"/>
            <a:ext cx="2575412" cy="2970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833261-DDC0-43C5-A2DD-9D612D86AC29}"/>
              </a:ext>
            </a:extLst>
          </p:cNvPr>
          <p:cNvSpPr txBox="1"/>
          <p:nvPr/>
        </p:nvSpPr>
        <p:spPr>
          <a:xfrm>
            <a:off x="502468" y="458228"/>
            <a:ext cx="7572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Ventum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Labs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4E7CEE-4871-4D0B-8D88-65C199681E47}"/>
              </a:ext>
            </a:extLst>
          </p:cNvPr>
          <p:cNvSpPr txBox="1"/>
          <p:nvPr/>
        </p:nvSpPr>
        <p:spPr>
          <a:xfrm>
            <a:off x="477067" y="1378121"/>
            <a:ext cx="44314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Ultra-High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Effiency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respiratory protection, without the bulk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Protection for industrial and personal use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Factories, woodwork, asbestos, shooting ranges, painting,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Certification in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Designed &amp; manufactured right here in Mississauga</a:t>
            </a:r>
          </a:p>
        </p:txBody>
      </p:sp>
      <p:pic>
        <p:nvPicPr>
          <p:cNvPr id="13" name="Picture 2" descr="Ventum_Logo_628x91">
            <a:extLst>
              <a:ext uri="{FF2B5EF4-FFF2-40B4-BE49-F238E27FC236}">
                <a16:creationId xmlns:a16="http://schemas.microsoft.com/office/drawing/2014/main" id="{E601F2B0-34D8-44F4-8A9C-99F1E3A7D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518961"/>
            <a:ext cx="3186000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BCCCC56A-9563-4FD7-B6AB-367EDEB0C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598" y="1378121"/>
            <a:ext cx="4378439" cy="196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7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514600" y="285750"/>
            <a:ext cx="5867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|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Canadian Innovation</a:t>
            </a: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4853" y="3409950"/>
            <a:ext cx="9447453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32249F-DE91-4467-A746-7CE7E74DF5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12" y="313566"/>
            <a:ext cx="2048169" cy="7763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13FDBCB-B3EF-44C1-9D6A-AAB7B477E806}"/>
              </a:ext>
            </a:extLst>
          </p:cNvPr>
          <p:cNvSpPr/>
          <p:nvPr/>
        </p:nvSpPr>
        <p:spPr>
          <a:xfrm>
            <a:off x="504825" y="3870325"/>
            <a:ext cx="5172075" cy="11842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FD5AA9-5722-4B22-9630-14722F59CBD3}"/>
              </a:ext>
            </a:extLst>
          </p:cNvPr>
          <p:cNvSpPr txBox="1"/>
          <p:nvPr/>
        </p:nvSpPr>
        <p:spPr>
          <a:xfrm>
            <a:off x="785812" y="1511288"/>
            <a:ext cx="75723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solidFill>
                  <a:srgbClr val="393939"/>
                </a:solidFill>
                <a:effectLst/>
                <a:latin typeface="Ubuntu"/>
              </a:rPr>
              <a:t>Our team is composed of designers and engineers with over 30 years of experience in hardware and software, security, and artificial intelligence technology. </a:t>
            </a:r>
          </a:p>
          <a:p>
            <a:pPr algn="ctr"/>
            <a:endParaRPr lang="en-US" dirty="0">
              <a:solidFill>
                <a:srgbClr val="393939"/>
              </a:solidFill>
              <a:latin typeface="Ubuntu"/>
            </a:endParaRPr>
          </a:p>
          <a:p>
            <a:pPr algn="ctr"/>
            <a:r>
              <a:rPr lang="en-US" b="0" i="0" dirty="0">
                <a:solidFill>
                  <a:srgbClr val="393939"/>
                </a:solidFill>
                <a:effectLst/>
                <a:latin typeface="Ubuntu"/>
              </a:rPr>
              <a:t>Headquartered in Mississauga, Ontario, this is Canadian innovation.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AFC280-15F9-433F-AF1C-623DA4A9D6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39286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6A2F52C-7DE0-4C8C-9875-82263DFCFC85}"/>
              </a:ext>
            </a:extLst>
          </p:cNvPr>
          <p:cNvSpPr/>
          <p:nvPr/>
        </p:nvSpPr>
        <p:spPr>
          <a:xfrm>
            <a:off x="0" y="4629150"/>
            <a:ext cx="9144000" cy="51435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064443" y="-613601"/>
            <a:ext cx="7010400" cy="457200"/>
          </a:xfrm>
        </p:spPr>
        <p:txBody>
          <a:bodyPr>
            <a:normAutofit/>
          </a:bodyPr>
          <a:lstStyle/>
          <a:p>
            <a:r>
              <a:rPr lang="en-US" sz="1100" dirty="0">
                <a:latin typeface="Univers" panose="020B0603020202030204" pitchFamily="34" charset="0"/>
              </a:rPr>
              <a:t>Deep Learning Artificial Intelligence Technology, from Toronto </a:t>
            </a:r>
            <a:r>
              <a:rPr lang="en-US" sz="1100" dirty="0" err="1">
                <a:latin typeface="Univers" panose="020B0603020202030204" pitchFamily="34" charset="0"/>
              </a:rPr>
              <a:t>MicroElectronics</a:t>
            </a:r>
            <a:r>
              <a:rPr lang="en-US" sz="1100" dirty="0">
                <a:latin typeface="Univers" panose="020B0603020202030204" pitchFamily="34" charset="0"/>
              </a:rPr>
              <a:t> Inc.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D0DDD6-3D5D-46F2-8EAE-1031178A36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475" y="4518743"/>
            <a:ext cx="2575412" cy="2970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833261-DDC0-43C5-A2DD-9D612D86AC29}"/>
              </a:ext>
            </a:extLst>
          </p:cNvPr>
          <p:cNvSpPr txBox="1"/>
          <p:nvPr/>
        </p:nvSpPr>
        <p:spPr>
          <a:xfrm>
            <a:off x="502468" y="458228"/>
            <a:ext cx="7572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About 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4E7CEE-4871-4D0B-8D88-65C199681E47}"/>
              </a:ext>
            </a:extLst>
          </p:cNvPr>
          <p:cNvSpPr txBox="1"/>
          <p:nvPr/>
        </p:nvSpPr>
        <p:spPr>
          <a:xfrm>
            <a:off x="502467" y="1699653"/>
            <a:ext cx="75723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Founded in Mississauga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Over 30 years of design &amp; manufacturing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Serving multiple industries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Five different brands under one roof</a:t>
            </a:r>
          </a:p>
        </p:txBody>
      </p:sp>
      <p:pic>
        <p:nvPicPr>
          <p:cNvPr id="12" name="Picture 5" descr="C:\Users\test\Dropbox\247-TME-WORK-LINH-DriveCopy\_GRAPHICS FILES\2018-GERRY\PresentationPPT-2020\tme-logo-simple.png">
            <a:extLst>
              <a:ext uri="{FF2B5EF4-FFF2-40B4-BE49-F238E27FC236}">
                <a16:creationId xmlns:a16="http://schemas.microsoft.com/office/drawing/2014/main" id="{B747AE4F-E25A-4CF9-8D85-666198932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1450" y="282907"/>
            <a:ext cx="3184008" cy="8123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09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AFC280-15F9-433F-AF1C-623DA4A9D6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39286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6A2F52C-7DE0-4C8C-9875-82263DFCFC85}"/>
              </a:ext>
            </a:extLst>
          </p:cNvPr>
          <p:cNvSpPr/>
          <p:nvPr/>
        </p:nvSpPr>
        <p:spPr>
          <a:xfrm>
            <a:off x="0" y="4629150"/>
            <a:ext cx="9144000" cy="51435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064443" y="-613601"/>
            <a:ext cx="7010400" cy="457200"/>
          </a:xfrm>
        </p:spPr>
        <p:txBody>
          <a:bodyPr>
            <a:normAutofit/>
          </a:bodyPr>
          <a:lstStyle/>
          <a:p>
            <a:r>
              <a:rPr lang="en-US" sz="1100" dirty="0">
                <a:latin typeface="Univers" panose="020B0603020202030204" pitchFamily="34" charset="0"/>
              </a:rPr>
              <a:t>Deep Learning Artificial Intelligence Technology, from Toronto </a:t>
            </a:r>
            <a:r>
              <a:rPr lang="en-US" sz="1100" dirty="0" err="1">
                <a:latin typeface="Univers" panose="020B0603020202030204" pitchFamily="34" charset="0"/>
              </a:rPr>
              <a:t>MicroElectronics</a:t>
            </a:r>
            <a:r>
              <a:rPr lang="en-US" sz="1100" dirty="0">
                <a:latin typeface="Univers" panose="020B0603020202030204" pitchFamily="34" charset="0"/>
              </a:rPr>
              <a:t> Inc.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833261-DDC0-43C5-A2DD-9D612D86AC29}"/>
              </a:ext>
            </a:extLst>
          </p:cNvPr>
          <p:cNvSpPr txBox="1"/>
          <p:nvPr/>
        </p:nvSpPr>
        <p:spPr>
          <a:xfrm>
            <a:off x="502468" y="458228"/>
            <a:ext cx="7572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About 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57B7BB-F98F-43C6-B15A-47274F34B7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711" y="917631"/>
            <a:ext cx="7848600" cy="37137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D0DDD6-3D5D-46F2-8EAE-1031178A36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475" y="4518743"/>
            <a:ext cx="2575412" cy="297013"/>
          </a:xfrm>
          <a:prstGeom prst="rect">
            <a:avLst/>
          </a:prstGeom>
        </p:spPr>
      </p:pic>
      <p:pic>
        <p:nvPicPr>
          <p:cNvPr id="12" name="Picture 5" descr="C:\Users\test\Dropbox\247-TME-WORK-LINH-DriveCopy\_GRAPHICS FILES\2018-GERRY\PresentationPPT-2020\tme-logo-simple.png">
            <a:extLst>
              <a:ext uri="{FF2B5EF4-FFF2-40B4-BE49-F238E27FC236}">
                <a16:creationId xmlns:a16="http://schemas.microsoft.com/office/drawing/2014/main" id="{B747AE4F-E25A-4CF9-8D85-666198932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1450" y="282907"/>
            <a:ext cx="3184008" cy="8123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3936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AFC280-15F9-433F-AF1C-623DA4A9D6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39286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6A2F52C-7DE0-4C8C-9875-82263DFCFC85}"/>
              </a:ext>
            </a:extLst>
          </p:cNvPr>
          <p:cNvSpPr/>
          <p:nvPr/>
        </p:nvSpPr>
        <p:spPr>
          <a:xfrm>
            <a:off x="0" y="4629150"/>
            <a:ext cx="9144000" cy="51435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064443" y="-613601"/>
            <a:ext cx="7010400" cy="457200"/>
          </a:xfrm>
        </p:spPr>
        <p:txBody>
          <a:bodyPr>
            <a:normAutofit/>
          </a:bodyPr>
          <a:lstStyle/>
          <a:p>
            <a:r>
              <a:rPr lang="en-US" sz="1100" dirty="0">
                <a:latin typeface="Univers" panose="020B0603020202030204" pitchFamily="34" charset="0"/>
              </a:rPr>
              <a:t>Deep Learning Artificial Intelligence Technology, from Toronto </a:t>
            </a:r>
            <a:r>
              <a:rPr lang="en-US" sz="1100" dirty="0" err="1">
                <a:latin typeface="Univers" panose="020B0603020202030204" pitchFamily="34" charset="0"/>
              </a:rPr>
              <a:t>MicroElectronics</a:t>
            </a:r>
            <a:r>
              <a:rPr lang="en-US" sz="1100" dirty="0">
                <a:latin typeface="Univers" panose="020B0603020202030204" pitchFamily="34" charset="0"/>
              </a:rPr>
              <a:t> Inc.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D0DDD6-3D5D-46F2-8EAE-1031178A36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475" y="4518743"/>
            <a:ext cx="2575412" cy="2970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833261-DDC0-43C5-A2DD-9D612D86AC29}"/>
              </a:ext>
            </a:extLst>
          </p:cNvPr>
          <p:cNvSpPr txBox="1"/>
          <p:nvPr/>
        </p:nvSpPr>
        <p:spPr>
          <a:xfrm>
            <a:off x="502468" y="458228"/>
            <a:ext cx="7572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247Security Inc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4E7CEE-4871-4D0B-8D88-65C199681E47}"/>
              </a:ext>
            </a:extLst>
          </p:cNvPr>
          <p:cNvSpPr txBox="1"/>
          <p:nvPr/>
        </p:nvSpPr>
        <p:spPr>
          <a:xfrm>
            <a:off x="477067" y="1378121"/>
            <a:ext cx="61650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Mobile video security experts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Video &amp; Fleet management systems for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School Bus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Public Transit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Taxi &amp; Rideshare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Law Enforcement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Manufactured in Ontario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Support, Service &amp; Marketing is done locally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247 Security Logo">
            <a:extLst>
              <a:ext uri="{FF2B5EF4-FFF2-40B4-BE49-F238E27FC236}">
                <a16:creationId xmlns:a16="http://schemas.microsoft.com/office/drawing/2014/main" id="{59CE67DA-090D-478F-88BF-40DFA9B58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8" y="374363"/>
            <a:ext cx="1273769" cy="84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2304CA-CE98-4015-B2C9-342E0D437F9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" r="33344"/>
          <a:stretch/>
        </p:blipFill>
        <p:spPr>
          <a:xfrm>
            <a:off x="5976172" y="1367424"/>
            <a:ext cx="2773899" cy="13518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547058-7EC5-4547-B2F9-C4A8D802C54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6351"/>
          <a:stretch/>
        </p:blipFill>
        <p:spPr>
          <a:xfrm>
            <a:off x="6759574" y="2719317"/>
            <a:ext cx="1400313" cy="135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4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AFC280-15F9-433F-AF1C-623DA4A9D6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39286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6A2F52C-7DE0-4C8C-9875-82263DFCFC85}"/>
              </a:ext>
            </a:extLst>
          </p:cNvPr>
          <p:cNvSpPr/>
          <p:nvPr/>
        </p:nvSpPr>
        <p:spPr>
          <a:xfrm>
            <a:off x="0" y="4629150"/>
            <a:ext cx="9144000" cy="51435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064443" y="-613601"/>
            <a:ext cx="7010400" cy="457200"/>
          </a:xfrm>
        </p:spPr>
        <p:txBody>
          <a:bodyPr>
            <a:normAutofit/>
          </a:bodyPr>
          <a:lstStyle/>
          <a:p>
            <a:r>
              <a:rPr lang="en-US" sz="1100" dirty="0">
                <a:latin typeface="Univers" panose="020B0603020202030204" pitchFamily="34" charset="0"/>
              </a:rPr>
              <a:t>Deep Learning Artificial Intelligence Technology, from Toronto </a:t>
            </a:r>
            <a:r>
              <a:rPr lang="en-US" sz="1100" dirty="0" err="1">
                <a:latin typeface="Univers" panose="020B0603020202030204" pitchFamily="34" charset="0"/>
              </a:rPr>
              <a:t>MicroElectronics</a:t>
            </a:r>
            <a:r>
              <a:rPr lang="en-US" sz="1100" dirty="0">
                <a:latin typeface="Univers" panose="020B0603020202030204" pitchFamily="34" charset="0"/>
              </a:rPr>
              <a:t> Inc.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D0DDD6-3D5D-46F2-8EAE-1031178A36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475" y="4518743"/>
            <a:ext cx="2575412" cy="2970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833261-DDC0-43C5-A2DD-9D612D86AC29}"/>
              </a:ext>
            </a:extLst>
          </p:cNvPr>
          <p:cNvSpPr txBox="1"/>
          <p:nvPr/>
        </p:nvSpPr>
        <p:spPr>
          <a:xfrm>
            <a:off x="502468" y="458228"/>
            <a:ext cx="7572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Surveillance 247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4E7CEE-4871-4D0B-8D88-65C199681E47}"/>
              </a:ext>
            </a:extLst>
          </p:cNvPr>
          <p:cNvSpPr txBox="1"/>
          <p:nvPr/>
        </p:nvSpPr>
        <p:spPr>
          <a:xfrm>
            <a:off x="477068" y="1378121"/>
            <a:ext cx="3831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Exclusive distributor, installer,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service provider for 247Security products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On-Site service plans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Support, Service &amp; Marketing is done locally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74BCD08-2C45-4130-8CBD-5C3CAE333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706" y="142632"/>
            <a:ext cx="1310817" cy="131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7035F35-D5E0-4DD8-8DDF-B839F66FC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148" y="1453449"/>
            <a:ext cx="4353374" cy="289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16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AFC280-15F9-433F-AF1C-623DA4A9D6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39286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6A2F52C-7DE0-4C8C-9875-82263DFCFC85}"/>
              </a:ext>
            </a:extLst>
          </p:cNvPr>
          <p:cNvSpPr/>
          <p:nvPr/>
        </p:nvSpPr>
        <p:spPr>
          <a:xfrm>
            <a:off x="0" y="4629150"/>
            <a:ext cx="9144000" cy="51435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064443" y="-613601"/>
            <a:ext cx="7010400" cy="457200"/>
          </a:xfrm>
        </p:spPr>
        <p:txBody>
          <a:bodyPr>
            <a:normAutofit/>
          </a:bodyPr>
          <a:lstStyle/>
          <a:p>
            <a:r>
              <a:rPr lang="en-US" sz="1100" dirty="0">
                <a:latin typeface="Univers" panose="020B0603020202030204" pitchFamily="34" charset="0"/>
              </a:rPr>
              <a:t>Deep Learning Artificial Intelligence Technology, from Toronto </a:t>
            </a:r>
            <a:r>
              <a:rPr lang="en-US" sz="1100" dirty="0" err="1">
                <a:latin typeface="Univers" panose="020B0603020202030204" pitchFamily="34" charset="0"/>
              </a:rPr>
              <a:t>MicroElectronics</a:t>
            </a:r>
            <a:r>
              <a:rPr lang="en-US" sz="1100" dirty="0">
                <a:latin typeface="Univers" panose="020B0603020202030204" pitchFamily="34" charset="0"/>
              </a:rPr>
              <a:t> Inc.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D0DDD6-3D5D-46F2-8EAE-1031178A36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475" y="4518743"/>
            <a:ext cx="2575412" cy="2970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833261-DDC0-43C5-A2DD-9D612D86AC29}"/>
              </a:ext>
            </a:extLst>
          </p:cNvPr>
          <p:cNvSpPr txBox="1"/>
          <p:nvPr/>
        </p:nvSpPr>
        <p:spPr>
          <a:xfrm>
            <a:off x="502468" y="458228"/>
            <a:ext cx="7572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Patrol Witness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4E7CEE-4871-4D0B-8D88-65C199681E47}"/>
              </a:ext>
            </a:extLst>
          </p:cNvPr>
          <p:cNvSpPr txBox="1"/>
          <p:nvPr/>
        </p:nvSpPr>
        <p:spPr>
          <a:xfrm>
            <a:off x="477067" y="1378121"/>
            <a:ext cx="75723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Exclusive Law Enforcement Video 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Made and supported in Ontario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In-Vehicle Video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Body-Worn Video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 Software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Fleet Management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E56D81-AF4A-4EEC-A431-5972844A1C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5475" y="327744"/>
            <a:ext cx="2024063" cy="759491"/>
          </a:xfrm>
          <a:prstGeom prst="rect">
            <a:avLst/>
          </a:prstGeom>
        </p:spPr>
      </p:pic>
      <p:pic>
        <p:nvPicPr>
          <p:cNvPr id="2050" name="Picture 2" descr="police ligthts bg hero">
            <a:extLst>
              <a:ext uri="{FF2B5EF4-FFF2-40B4-BE49-F238E27FC236}">
                <a16:creationId xmlns:a16="http://schemas.microsoft.com/office/drawing/2014/main" id="{5C0DEA28-03F4-42DC-AA29-56CD5385C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1741128"/>
            <a:ext cx="30861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olice Car Video">
            <a:extLst>
              <a:ext uri="{FF2B5EF4-FFF2-40B4-BE49-F238E27FC236}">
                <a16:creationId xmlns:a16="http://schemas.microsoft.com/office/drawing/2014/main" id="{FA0BA0BB-547A-4CED-B400-C7097BC0A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61" y="3129473"/>
            <a:ext cx="2082800" cy="143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6C80CD40-A3B4-43E2-832B-5D5D3C861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394" y="3196238"/>
            <a:ext cx="973163" cy="129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84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AFC280-15F9-433F-AF1C-623DA4A9D6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39286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6A2F52C-7DE0-4C8C-9875-82263DFCFC85}"/>
              </a:ext>
            </a:extLst>
          </p:cNvPr>
          <p:cNvSpPr/>
          <p:nvPr/>
        </p:nvSpPr>
        <p:spPr>
          <a:xfrm>
            <a:off x="0" y="4629150"/>
            <a:ext cx="9144000" cy="51435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064443" y="-613601"/>
            <a:ext cx="7010400" cy="457200"/>
          </a:xfrm>
        </p:spPr>
        <p:txBody>
          <a:bodyPr>
            <a:normAutofit/>
          </a:bodyPr>
          <a:lstStyle/>
          <a:p>
            <a:r>
              <a:rPr lang="en-US" sz="1100" dirty="0">
                <a:latin typeface="Univers" panose="020B0603020202030204" pitchFamily="34" charset="0"/>
              </a:rPr>
              <a:t>Deep Learning Artificial Intelligence Technology, from Toronto </a:t>
            </a:r>
            <a:r>
              <a:rPr lang="en-US" sz="1100" dirty="0" err="1">
                <a:latin typeface="Univers" panose="020B0603020202030204" pitchFamily="34" charset="0"/>
              </a:rPr>
              <a:t>MicroElectronics</a:t>
            </a:r>
            <a:r>
              <a:rPr lang="en-US" sz="1100" dirty="0">
                <a:latin typeface="Univers" panose="020B0603020202030204" pitchFamily="34" charset="0"/>
              </a:rPr>
              <a:t> Inc.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D0DDD6-3D5D-46F2-8EAE-1031178A36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475" y="4518743"/>
            <a:ext cx="2575412" cy="2970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833261-DDC0-43C5-A2DD-9D612D86AC29}"/>
              </a:ext>
            </a:extLst>
          </p:cNvPr>
          <p:cNvSpPr txBox="1"/>
          <p:nvPr/>
        </p:nvSpPr>
        <p:spPr>
          <a:xfrm>
            <a:off x="502468" y="458228"/>
            <a:ext cx="7572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Gerry Health Labs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4E7CEE-4871-4D0B-8D88-65C199681E47}"/>
              </a:ext>
            </a:extLst>
          </p:cNvPr>
          <p:cNvSpPr txBox="1"/>
          <p:nvPr/>
        </p:nvSpPr>
        <p:spPr>
          <a:xfrm>
            <a:off x="477067" y="1378121"/>
            <a:ext cx="75723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Innovative Health &amp; Senior Care Products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Made and supported in Ontario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Three Sub-Brands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Gerry Connect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Gerry Vivo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Ventum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Labs</a:t>
            </a:r>
          </a:p>
        </p:txBody>
      </p:sp>
      <p:pic>
        <p:nvPicPr>
          <p:cNvPr id="13" name="Picture 2" descr="GHL-Labs-Logo-Scaled 04 2021">
            <a:extLst>
              <a:ext uri="{FF2B5EF4-FFF2-40B4-BE49-F238E27FC236}">
                <a16:creationId xmlns:a16="http://schemas.microsoft.com/office/drawing/2014/main" id="{F7DC92E5-EAE8-47E9-BF86-AF591D234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649" y="272448"/>
            <a:ext cx="2199713" cy="83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emo-attachment-449-businesswoman-analysing-document-P8WSNMC">
            <a:extLst>
              <a:ext uri="{FF2B5EF4-FFF2-40B4-BE49-F238E27FC236}">
                <a16:creationId xmlns:a16="http://schemas.microsoft.com/office/drawing/2014/main" id="{384A5059-AFC0-4DA6-88AA-266EFD366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1459885"/>
            <a:ext cx="3152775" cy="252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4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AFC280-15F9-433F-AF1C-623DA4A9D6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39286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6A2F52C-7DE0-4C8C-9875-82263DFCFC85}"/>
              </a:ext>
            </a:extLst>
          </p:cNvPr>
          <p:cNvSpPr/>
          <p:nvPr/>
        </p:nvSpPr>
        <p:spPr>
          <a:xfrm>
            <a:off x="0" y="4629150"/>
            <a:ext cx="9144000" cy="51435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064443" y="-613601"/>
            <a:ext cx="7010400" cy="457200"/>
          </a:xfrm>
        </p:spPr>
        <p:txBody>
          <a:bodyPr>
            <a:normAutofit/>
          </a:bodyPr>
          <a:lstStyle/>
          <a:p>
            <a:r>
              <a:rPr lang="en-US" sz="1100" dirty="0">
                <a:latin typeface="Univers" panose="020B0603020202030204" pitchFamily="34" charset="0"/>
              </a:rPr>
              <a:t>Deep Learning Artificial Intelligence Technology, from Toronto </a:t>
            </a:r>
            <a:r>
              <a:rPr lang="en-US" sz="1100" dirty="0" err="1">
                <a:latin typeface="Univers" panose="020B0603020202030204" pitchFamily="34" charset="0"/>
              </a:rPr>
              <a:t>MicroElectronics</a:t>
            </a:r>
            <a:r>
              <a:rPr lang="en-US" sz="1100" dirty="0">
                <a:latin typeface="Univers" panose="020B0603020202030204" pitchFamily="34" charset="0"/>
              </a:rPr>
              <a:t> Inc.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D0DDD6-3D5D-46F2-8EAE-1031178A36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475" y="4518743"/>
            <a:ext cx="2575412" cy="2970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833261-DDC0-43C5-A2DD-9D612D86AC29}"/>
              </a:ext>
            </a:extLst>
          </p:cNvPr>
          <p:cNvSpPr txBox="1"/>
          <p:nvPr/>
        </p:nvSpPr>
        <p:spPr>
          <a:xfrm>
            <a:off x="502468" y="458228"/>
            <a:ext cx="7572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Gerry Connect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4E7CEE-4871-4D0B-8D88-65C199681E47}"/>
              </a:ext>
            </a:extLst>
          </p:cNvPr>
          <p:cNvSpPr txBox="1"/>
          <p:nvPr/>
        </p:nvSpPr>
        <p:spPr>
          <a:xfrm>
            <a:off x="477068" y="1378121"/>
            <a:ext cx="41616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Video communications system designed for seniors and LTC applications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Made and supported in Ontario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Nationwide Pilot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Gerry_Connect_Logo">
            <a:extLst>
              <a:ext uri="{FF2B5EF4-FFF2-40B4-BE49-F238E27FC236}">
                <a16:creationId xmlns:a16="http://schemas.microsoft.com/office/drawing/2014/main" id="{1F3D4890-CD1A-4364-A1C5-D4BF7EF40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622" y="470707"/>
            <a:ext cx="3013766" cy="43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785234-F958-4343-A072-7E6187BBD8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6285" y="1171575"/>
            <a:ext cx="377869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3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AFC280-15F9-433F-AF1C-623DA4A9D6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39286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6A2F52C-7DE0-4C8C-9875-82263DFCFC85}"/>
              </a:ext>
            </a:extLst>
          </p:cNvPr>
          <p:cNvSpPr/>
          <p:nvPr/>
        </p:nvSpPr>
        <p:spPr>
          <a:xfrm>
            <a:off x="0" y="4629150"/>
            <a:ext cx="9144000" cy="51435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064443" y="-613601"/>
            <a:ext cx="7010400" cy="457200"/>
          </a:xfrm>
        </p:spPr>
        <p:txBody>
          <a:bodyPr>
            <a:normAutofit/>
          </a:bodyPr>
          <a:lstStyle/>
          <a:p>
            <a:r>
              <a:rPr lang="en-US" sz="1100" dirty="0">
                <a:latin typeface="Univers" panose="020B0603020202030204" pitchFamily="34" charset="0"/>
              </a:rPr>
              <a:t>Deep Learning Artificial Intelligence Technology, from Toronto </a:t>
            </a:r>
            <a:r>
              <a:rPr lang="en-US" sz="1100" dirty="0" err="1">
                <a:latin typeface="Univers" panose="020B0603020202030204" pitchFamily="34" charset="0"/>
              </a:rPr>
              <a:t>MicroElectronics</a:t>
            </a:r>
            <a:r>
              <a:rPr lang="en-US" sz="1100" dirty="0">
                <a:latin typeface="Univers" panose="020B0603020202030204" pitchFamily="34" charset="0"/>
              </a:rPr>
              <a:t> Inc.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D0DDD6-3D5D-46F2-8EAE-1031178A36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475" y="4518743"/>
            <a:ext cx="2575412" cy="2970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833261-DDC0-43C5-A2DD-9D612D86AC29}"/>
              </a:ext>
            </a:extLst>
          </p:cNvPr>
          <p:cNvSpPr txBox="1"/>
          <p:nvPr/>
        </p:nvSpPr>
        <p:spPr>
          <a:xfrm>
            <a:off x="502468" y="458228"/>
            <a:ext cx="7572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Gerry Vivo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4E7CEE-4871-4D0B-8D88-65C199681E47}"/>
              </a:ext>
            </a:extLst>
          </p:cNvPr>
          <p:cNvSpPr txBox="1"/>
          <p:nvPr/>
        </p:nvSpPr>
        <p:spPr>
          <a:xfrm>
            <a:off x="477068" y="1378121"/>
            <a:ext cx="51331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AI based health monitoring system for LTC and retirement environment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Privacy based non-video observation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Human movement is recognized by proprietary algorithm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Automatic notification system for staff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Increase standard of care for residents, peace of mind for family, decrease pressure on staff</a:t>
            </a:r>
          </a:p>
        </p:txBody>
      </p:sp>
      <p:pic>
        <p:nvPicPr>
          <p:cNvPr id="12" name="Picture 6" descr="Gerry_Vivo_Logo">
            <a:extLst>
              <a:ext uri="{FF2B5EF4-FFF2-40B4-BE49-F238E27FC236}">
                <a16:creationId xmlns:a16="http://schemas.microsoft.com/office/drawing/2014/main" id="{12A17162-D7FE-4E70-AF72-CFF976037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797" y="465880"/>
            <a:ext cx="3043353" cy="44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04DBBE-3ED5-4A85-948D-EE61B31F72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600" y="1413104"/>
            <a:ext cx="3384550" cy="13127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7624B5-43CA-47B4-8CF5-CE91513649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6338" y="2760809"/>
            <a:ext cx="3384549" cy="134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0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1901</TotalTime>
  <Words>389</Words>
  <Application>Microsoft Office PowerPoint</Application>
  <PresentationFormat>On-screen Show (16:9)</PresentationFormat>
  <Paragraphs>74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Ubuntu</vt:lpstr>
      <vt:lpstr>Univers</vt:lpstr>
      <vt:lpstr>Office Theme</vt:lpstr>
      <vt:lpstr>Deep Learning Artificial Intelligence Technology, from Toronto MicroElectronics Inc.</vt:lpstr>
      <vt:lpstr>Deep Learning Artificial Intelligence Technology, from Toronto MicroElectronics Inc.</vt:lpstr>
      <vt:lpstr>Deep Learning Artificial Intelligence Technology, from Toronto MicroElectronics Inc.</vt:lpstr>
      <vt:lpstr>Deep Learning Artificial Intelligence Technology, from Toronto MicroElectronics Inc.</vt:lpstr>
      <vt:lpstr>Deep Learning Artificial Intelligence Technology, from Toronto MicroElectronics Inc.</vt:lpstr>
      <vt:lpstr>Deep Learning Artificial Intelligence Technology, from Toronto MicroElectronics Inc.</vt:lpstr>
      <vt:lpstr>Deep Learning Artificial Intelligence Technology, from Toronto MicroElectronics Inc.</vt:lpstr>
      <vt:lpstr>Deep Learning Artificial Intelligence Technology, from Toronto MicroElectronics Inc.</vt:lpstr>
      <vt:lpstr>Deep Learning Artificial Intelligence Technology, from Toronto MicroElectronics Inc.</vt:lpstr>
      <vt:lpstr>Deep Learning Artificial Intelligence Technology, from Toronto MicroElectronics Inc.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TME Corporate Deck</dc:title>
  <dc:creator>Quang Nguyen</dc:creator>
  <cp:lastModifiedBy>Robert Horvath</cp:lastModifiedBy>
  <cp:revision>46</cp:revision>
  <dcterms:created xsi:type="dcterms:W3CDTF">2020-07-29T20:36:43Z</dcterms:created>
  <dcterms:modified xsi:type="dcterms:W3CDTF">2022-03-06T16:25:09Z</dcterms:modified>
</cp:coreProperties>
</file>